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2"/>
  </p:notesMasterIdLst>
  <p:sldIdLst>
    <p:sldId id="2888" r:id="rId3"/>
    <p:sldId id="2966" r:id="rId4"/>
    <p:sldId id="2890" r:id="rId5"/>
    <p:sldId id="2932" r:id="rId6"/>
    <p:sldId id="2968" r:id="rId7"/>
    <p:sldId id="2915" r:id="rId8"/>
    <p:sldId id="2916" r:id="rId9"/>
    <p:sldId id="2917" r:id="rId10"/>
    <p:sldId id="2909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charset="0"/>
        <a:ea typeface="等线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xmlns="" val="1"/>
      </p:ext>
    </p:extLst>
  </p:showPr>
  <p:clrMru>
    <a:srgbClr val="C30F0F"/>
    <a:srgbClr val="A9080D"/>
    <a:srgbClr val="FEEFAC"/>
    <a:srgbClr val="93050D"/>
    <a:srgbClr val="E9BE61"/>
    <a:srgbClr val="9C030B"/>
    <a:srgbClr val="9A040D"/>
    <a:srgbClr val="A70C0A"/>
    <a:srgbClr val="D82930"/>
    <a:srgbClr val="D6272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426"/>
    <p:restoredTop sz="94716"/>
  </p:normalViewPr>
  <p:slideViewPr>
    <p:cSldViewPr snapToGrid="0" showGuides="1">
      <p:cViewPr>
        <p:scale>
          <a:sx n="96" d="100"/>
          <a:sy n="96" d="100"/>
        </p:scale>
        <p:origin x="-1188" y="-480"/>
      </p:cViewPr>
      <p:guideLst>
        <p:guide orient="horz" pos="39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8CC04FE3-EBCB-4EEC-958A-82DFA604CA6D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pPr fontAlgn="auto"/>
              <a:t>2022/6/20</a:t>
            </a:fld>
            <a:endParaRPr lang="zh-CN" altLang="en-US" strike="noStrike" noProof="1"/>
          </a:p>
        </p:txBody>
      </p:sp>
      <p:sp>
        <p:nvSpPr>
          <p:cNvPr id="1536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65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45F0484-0F60-4837-8BE2-4414FF4B5C11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 descr="图片包含 户外, 水, 飞机, 大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 descr="城市的风景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游戏机, 杯子, 食物, 飞盘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75225"/>
            <a:ext cx="12192000" cy="1882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8528990" y="2241573"/>
            <a:ext cx="2901010" cy="2901010"/>
          </a:xfrm>
          <a:custGeom>
            <a:avLst/>
            <a:gdLst>
              <a:gd name="connsiteX0" fmla="*/ 1450505 w 2901010"/>
              <a:gd name="connsiteY0" fmla="*/ 0 h 2901010"/>
              <a:gd name="connsiteX1" fmla="*/ 2901010 w 2901010"/>
              <a:gd name="connsiteY1" fmla="*/ 1450505 h 2901010"/>
              <a:gd name="connsiteX2" fmla="*/ 1450505 w 2901010"/>
              <a:gd name="connsiteY2" fmla="*/ 2901010 h 2901010"/>
              <a:gd name="connsiteX3" fmla="*/ 0 w 2901010"/>
              <a:gd name="connsiteY3" fmla="*/ 1450505 h 2901010"/>
              <a:gd name="connsiteX4" fmla="*/ 1450505 w 2901010"/>
              <a:gd name="connsiteY4" fmla="*/ 0 h 290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1010" h="2901010">
                <a:moveTo>
                  <a:pt x="1450505" y="0"/>
                </a:moveTo>
                <a:cubicBezTo>
                  <a:pt x="2251596" y="0"/>
                  <a:pt x="2901010" y="649413"/>
                  <a:pt x="2901010" y="1450505"/>
                </a:cubicBezTo>
                <a:cubicBezTo>
                  <a:pt x="2901010" y="2251597"/>
                  <a:pt x="2251596" y="2901010"/>
                  <a:pt x="1450505" y="2901010"/>
                </a:cubicBezTo>
                <a:cubicBezTo>
                  <a:pt x="649414" y="2901010"/>
                  <a:pt x="0" y="2251597"/>
                  <a:pt x="0" y="1450505"/>
                </a:cubicBezTo>
                <a:cubicBezTo>
                  <a:pt x="0" y="649413"/>
                  <a:pt x="649414" y="0"/>
                  <a:pt x="14505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7359428" y="3792267"/>
            <a:ext cx="1659089" cy="1659089"/>
          </a:xfrm>
          <a:custGeom>
            <a:avLst/>
            <a:gdLst>
              <a:gd name="connsiteX0" fmla="*/ 829545 w 1659089"/>
              <a:gd name="connsiteY0" fmla="*/ 0 h 1659089"/>
              <a:gd name="connsiteX1" fmla="*/ 1659089 w 1659089"/>
              <a:gd name="connsiteY1" fmla="*/ 829545 h 1659089"/>
              <a:gd name="connsiteX2" fmla="*/ 829545 w 1659089"/>
              <a:gd name="connsiteY2" fmla="*/ 1659089 h 1659089"/>
              <a:gd name="connsiteX3" fmla="*/ 0 w 1659089"/>
              <a:gd name="connsiteY3" fmla="*/ 829545 h 1659089"/>
              <a:gd name="connsiteX4" fmla="*/ 829545 w 1659089"/>
              <a:gd name="connsiteY4" fmla="*/ 0 h 165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089" h="1659089">
                <a:moveTo>
                  <a:pt x="829545" y="0"/>
                </a:moveTo>
                <a:cubicBezTo>
                  <a:pt x="1287689" y="0"/>
                  <a:pt x="1659089" y="371400"/>
                  <a:pt x="1659089" y="829545"/>
                </a:cubicBezTo>
                <a:cubicBezTo>
                  <a:pt x="1659089" y="1287689"/>
                  <a:pt x="1287689" y="1659089"/>
                  <a:pt x="829545" y="1659089"/>
                </a:cubicBezTo>
                <a:cubicBezTo>
                  <a:pt x="371400" y="1659089"/>
                  <a:pt x="0" y="1287689"/>
                  <a:pt x="0" y="829545"/>
                </a:cubicBezTo>
                <a:cubicBezTo>
                  <a:pt x="0" y="371400"/>
                  <a:pt x="371400" y="0"/>
                  <a:pt x="8295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9710175" y="1532403"/>
            <a:ext cx="1418342" cy="1418342"/>
          </a:xfrm>
          <a:custGeom>
            <a:avLst/>
            <a:gdLst>
              <a:gd name="connsiteX0" fmla="*/ 709171 w 1418342"/>
              <a:gd name="connsiteY0" fmla="*/ 0 h 1418342"/>
              <a:gd name="connsiteX1" fmla="*/ 1418342 w 1418342"/>
              <a:gd name="connsiteY1" fmla="*/ 709171 h 1418342"/>
              <a:gd name="connsiteX2" fmla="*/ 709171 w 1418342"/>
              <a:gd name="connsiteY2" fmla="*/ 1418342 h 1418342"/>
              <a:gd name="connsiteX3" fmla="*/ 0 w 1418342"/>
              <a:gd name="connsiteY3" fmla="*/ 709171 h 1418342"/>
              <a:gd name="connsiteX4" fmla="*/ 709171 w 1418342"/>
              <a:gd name="connsiteY4" fmla="*/ 0 h 141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8342" h="1418342">
                <a:moveTo>
                  <a:pt x="709171" y="0"/>
                </a:moveTo>
                <a:cubicBezTo>
                  <a:pt x="1100836" y="0"/>
                  <a:pt x="1418342" y="317507"/>
                  <a:pt x="1418342" y="709171"/>
                </a:cubicBezTo>
                <a:cubicBezTo>
                  <a:pt x="1418342" y="1100836"/>
                  <a:pt x="1100836" y="1418342"/>
                  <a:pt x="709171" y="1418342"/>
                </a:cubicBezTo>
                <a:cubicBezTo>
                  <a:pt x="317506" y="1418342"/>
                  <a:pt x="0" y="1100836"/>
                  <a:pt x="0" y="709171"/>
                </a:cubicBezTo>
                <a:cubicBezTo>
                  <a:pt x="0" y="317507"/>
                  <a:pt x="317506" y="0"/>
                  <a:pt x="7091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游戏机, 杯子, 食物, 飞盘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75225"/>
            <a:ext cx="12192000" cy="1882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6" descr="图片包含 户外, 水, 飞机, 大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 descr="城市的风景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游戏机, 杯子, 食物, 飞盘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75225"/>
            <a:ext cx="12192000" cy="1882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8528990" y="2241573"/>
            <a:ext cx="2901010" cy="2901010"/>
          </a:xfrm>
          <a:custGeom>
            <a:avLst/>
            <a:gdLst>
              <a:gd name="connsiteX0" fmla="*/ 1450505 w 2901010"/>
              <a:gd name="connsiteY0" fmla="*/ 0 h 2901010"/>
              <a:gd name="connsiteX1" fmla="*/ 2901010 w 2901010"/>
              <a:gd name="connsiteY1" fmla="*/ 1450505 h 2901010"/>
              <a:gd name="connsiteX2" fmla="*/ 1450505 w 2901010"/>
              <a:gd name="connsiteY2" fmla="*/ 2901010 h 2901010"/>
              <a:gd name="connsiteX3" fmla="*/ 0 w 2901010"/>
              <a:gd name="connsiteY3" fmla="*/ 1450505 h 2901010"/>
              <a:gd name="connsiteX4" fmla="*/ 1450505 w 2901010"/>
              <a:gd name="connsiteY4" fmla="*/ 0 h 290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1010" h="2901010">
                <a:moveTo>
                  <a:pt x="1450505" y="0"/>
                </a:moveTo>
                <a:cubicBezTo>
                  <a:pt x="2251596" y="0"/>
                  <a:pt x="2901010" y="649413"/>
                  <a:pt x="2901010" y="1450505"/>
                </a:cubicBezTo>
                <a:cubicBezTo>
                  <a:pt x="2901010" y="2251597"/>
                  <a:pt x="2251596" y="2901010"/>
                  <a:pt x="1450505" y="2901010"/>
                </a:cubicBezTo>
                <a:cubicBezTo>
                  <a:pt x="649414" y="2901010"/>
                  <a:pt x="0" y="2251597"/>
                  <a:pt x="0" y="1450505"/>
                </a:cubicBezTo>
                <a:cubicBezTo>
                  <a:pt x="0" y="649413"/>
                  <a:pt x="649414" y="0"/>
                  <a:pt x="14505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7359428" y="3792267"/>
            <a:ext cx="1659089" cy="1659089"/>
          </a:xfrm>
          <a:custGeom>
            <a:avLst/>
            <a:gdLst>
              <a:gd name="connsiteX0" fmla="*/ 829545 w 1659089"/>
              <a:gd name="connsiteY0" fmla="*/ 0 h 1659089"/>
              <a:gd name="connsiteX1" fmla="*/ 1659089 w 1659089"/>
              <a:gd name="connsiteY1" fmla="*/ 829545 h 1659089"/>
              <a:gd name="connsiteX2" fmla="*/ 829545 w 1659089"/>
              <a:gd name="connsiteY2" fmla="*/ 1659089 h 1659089"/>
              <a:gd name="connsiteX3" fmla="*/ 0 w 1659089"/>
              <a:gd name="connsiteY3" fmla="*/ 829545 h 1659089"/>
              <a:gd name="connsiteX4" fmla="*/ 829545 w 1659089"/>
              <a:gd name="connsiteY4" fmla="*/ 0 h 165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089" h="1659089">
                <a:moveTo>
                  <a:pt x="829545" y="0"/>
                </a:moveTo>
                <a:cubicBezTo>
                  <a:pt x="1287689" y="0"/>
                  <a:pt x="1659089" y="371400"/>
                  <a:pt x="1659089" y="829545"/>
                </a:cubicBezTo>
                <a:cubicBezTo>
                  <a:pt x="1659089" y="1287689"/>
                  <a:pt x="1287689" y="1659089"/>
                  <a:pt x="829545" y="1659089"/>
                </a:cubicBezTo>
                <a:cubicBezTo>
                  <a:pt x="371400" y="1659089"/>
                  <a:pt x="0" y="1287689"/>
                  <a:pt x="0" y="829545"/>
                </a:cubicBezTo>
                <a:cubicBezTo>
                  <a:pt x="0" y="371400"/>
                  <a:pt x="371400" y="0"/>
                  <a:pt x="8295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9710175" y="1532403"/>
            <a:ext cx="1418342" cy="1418342"/>
          </a:xfrm>
          <a:custGeom>
            <a:avLst/>
            <a:gdLst>
              <a:gd name="connsiteX0" fmla="*/ 709171 w 1418342"/>
              <a:gd name="connsiteY0" fmla="*/ 0 h 1418342"/>
              <a:gd name="connsiteX1" fmla="*/ 1418342 w 1418342"/>
              <a:gd name="connsiteY1" fmla="*/ 709171 h 1418342"/>
              <a:gd name="connsiteX2" fmla="*/ 709171 w 1418342"/>
              <a:gd name="connsiteY2" fmla="*/ 1418342 h 1418342"/>
              <a:gd name="connsiteX3" fmla="*/ 0 w 1418342"/>
              <a:gd name="connsiteY3" fmla="*/ 709171 h 1418342"/>
              <a:gd name="connsiteX4" fmla="*/ 709171 w 1418342"/>
              <a:gd name="connsiteY4" fmla="*/ 0 h 141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8342" h="1418342">
                <a:moveTo>
                  <a:pt x="709171" y="0"/>
                </a:moveTo>
                <a:cubicBezTo>
                  <a:pt x="1100836" y="0"/>
                  <a:pt x="1418342" y="317507"/>
                  <a:pt x="1418342" y="709171"/>
                </a:cubicBezTo>
                <a:cubicBezTo>
                  <a:pt x="1418342" y="1100836"/>
                  <a:pt x="1100836" y="1418342"/>
                  <a:pt x="709171" y="1418342"/>
                </a:cubicBezTo>
                <a:cubicBezTo>
                  <a:pt x="317506" y="1418342"/>
                  <a:pt x="0" y="1100836"/>
                  <a:pt x="0" y="709171"/>
                </a:cubicBezTo>
                <a:cubicBezTo>
                  <a:pt x="0" y="317507"/>
                  <a:pt x="317506" y="0"/>
                  <a:pt x="7091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游戏机, 杯子, 食物, 飞盘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75225"/>
            <a:ext cx="12192000" cy="1882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ransition spd="slow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5.xml"/><Relationship Id="rId7" Type="http://schemas.openxmlformats.org/officeDocument/2006/relationships/image" Target="../media/image10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12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8.xml"/><Relationship Id="rId7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5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8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16" descr="卡通人物&#10;&#10;低可信度描述已自动生成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4960" y="225425"/>
            <a:ext cx="1876425" cy="1670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6" name="PA-矩形 4"/>
          <p:cNvSpPr txBox="1"/>
          <p:nvPr>
            <p:custDataLst>
              <p:tags r:id="rId1"/>
            </p:custDataLst>
          </p:nvPr>
        </p:nvSpPr>
        <p:spPr>
          <a:xfrm>
            <a:off x="7392988" y="3908425"/>
            <a:ext cx="4564062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等线" charset="0"/>
              </a:rPr>
              <a:t>         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等线" charset="0"/>
            </a:endParaRPr>
          </a:p>
        </p:txBody>
      </p:sp>
      <p:pic>
        <p:nvPicPr>
          <p:cNvPr id="16387" name="图片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4725" y="738188"/>
            <a:ext cx="1227138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图片 37" descr="图片包含 游戏机, 电脑&#10;&#10;描述已自动生成"/>
          <p:cNvPicPr>
            <a:picLocks noChangeAspect="1"/>
          </p:cNvPicPr>
          <p:nvPr/>
        </p:nvPicPr>
        <p:blipFill>
          <a:blip r:embed="rId5" cstate="print"/>
          <a:srcRect t="20967"/>
          <a:stretch>
            <a:fillRect/>
          </a:stretch>
        </p:blipFill>
        <p:spPr>
          <a:xfrm>
            <a:off x="0" y="0"/>
            <a:ext cx="3581400" cy="2008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9" name="文本框 10"/>
          <p:cNvSpPr txBox="1"/>
          <p:nvPr/>
        </p:nvSpPr>
        <p:spPr>
          <a:xfrm>
            <a:off x="2489270" y="1434342"/>
            <a:ext cx="11390312" cy="6370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百年党史中的伟大精神</a:t>
            </a:r>
          </a:p>
          <a:p>
            <a:pPr>
              <a:lnSpc>
                <a:spcPct val="150000"/>
              </a:lnSpc>
            </a:pPr>
            <a:r>
              <a:rPr lang="zh-CN" altLang="en-US" sz="60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       井冈山精神</a:t>
            </a:r>
            <a:endParaRPr lang="en-US" altLang="zh-CN" sz="6000" b="1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32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    </a:t>
            </a:r>
            <a:r>
              <a:rPr lang="zh-CN" altLang="en-US" sz="2800" b="1" dirty="0" smtClean="0">
                <a:latin typeface="微软雅黑" panose="020B0503020204020204" charset="-122"/>
                <a:ea typeface="微软雅黑" panose="020B0503020204020204" charset="-122"/>
              </a:rPr>
              <a:t>药学院本科生第四党支部    </a:t>
            </a:r>
            <a:r>
              <a:rPr lang="zh-CN" altLang="en-US" sz="2800" b="1" dirty="0" smtClean="0">
                <a:latin typeface="微软雅黑" panose="020B0503020204020204" charset="-122"/>
                <a:ea typeface="微软雅黑" panose="020B0503020204020204" charset="-122"/>
              </a:rPr>
              <a:t>毕建敏</a:t>
            </a:r>
          </a:p>
          <a:p>
            <a:pPr>
              <a:lnSpc>
                <a:spcPct val="150000"/>
              </a:lnSpc>
            </a:pPr>
            <a:endParaRPr lang="en-US" altLang="zh-CN" sz="6000" b="1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60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60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>
            <a:off x="1461033" y="2517913"/>
            <a:ext cx="3985591" cy="2832651"/>
          </a:xfrm>
          <a:prstGeom prst="roundRect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4000" b="1" strike="noStrike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466504" y="2484784"/>
            <a:ext cx="4502425" cy="2832651"/>
          </a:xfrm>
          <a:prstGeom prst="roundRect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4000" b="1" strike="noStrike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pic>
        <p:nvPicPr>
          <p:cNvPr id="2" name="图片 1" descr="图片包含 游戏机, 杯子, 食物, 飞盘&#10;&#10;描述已自动生成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21300"/>
            <a:ext cx="12192000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卡通人物&#10;&#10;低可信度描述已自动生成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26217" y="168966"/>
            <a:ext cx="1220787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A-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625337" y="2071277"/>
            <a:ext cx="1438275" cy="3778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PA-直接连接符 5"/>
          <p:cNvCxnSpPr/>
          <p:nvPr>
            <p:custDataLst>
              <p:tags r:id="rId2"/>
            </p:custDataLst>
          </p:nvPr>
        </p:nvCxnSpPr>
        <p:spPr>
          <a:xfrm>
            <a:off x="7549591" y="2228439"/>
            <a:ext cx="2834726" cy="0"/>
          </a:xfrm>
          <a:prstGeom prst="line">
            <a:avLst/>
          </a:prstGeom>
          <a:ln w="31750" cap="rnd">
            <a:gradFill>
              <a:gsLst>
                <a:gs pos="100000">
                  <a:srgbClr val="FAE4D8">
                    <a:alpha val="0"/>
                  </a:srgbClr>
                </a:gs>
                <a:gs pos="39000">
                  <a:srgbClr val="CB151D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-直接连接符 5"/>
          <p:cNvCxnSpPr/>
          <p:nvPr>
            <p:custDataLst>
              <p:tags r:id="rId3"/>
            </p:custDataLst>
          </p:nvPr>
        </p:nvCxnSpPr>
        <p:spPr>
          <a:xfrm flipH="1">
            <a:off x="2344404" y="2228439"/>
            <a:ext cx="2834726" cy="0"/>
          </a:xfrm>
          <a:prstGeom prst="line">
            <a:avLst/>
          </a:prstGeom>
          <a:ln w="31750" cap="rnd">
            <a:gradFill>
              <a:gsLst>
                <a:gs pos="100000">
                  <a:srgbClr val="FAE4D8">
                    <a:alpha val="0"/>
                  </a:srgbClr>
                </a:gs>
                <a:gs pos="39000">
                  <a:srgbClr val="CB151D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6463" y="1328738"/>
            <a:ext cx="1123950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图片包含 游戏机, 电脑&#10;&#10;描述已自动生成"/>
          <p:cNvPicPr>
            <a:picLocks noChangeAspect="1"/>
          </p:cNvPicPr>
          <p:nvPr/>
        </p:nvPicPr>
        <p:blipFill>
          <a:blip r:embed="rId9" cstate="print"/>
          <a:srcRect t="20967"/>
          <a:stretch>
            <a:fillRect/>
          </a:stretch>
        </p:blipFill>
        <p:spPr>
          <a:xfrm>
            <a:off x="-4762" y="0"/>
            <a:ext cx="3581400" cy="200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3" descr="F:\井冈山精神\2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3044820" cy="2031862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>
          <a:xfrm>
            <a:off x="1731547" y="2807009"/>
            <a:ext cx="33538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1927</a:t>
            </a:r>
            <a:r>
              <a:rPr lang="zh-CN" altLang="en-US" sz="24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年大革命失败后 </a:t>
            </a:r>
            <a:endParaRPr lang="en-US" altLang="zh-CN" sz="2400" b="1" noProof="1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r>
              <a:rPr lang="zh-CN" altLang="en-US" sz="24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 中国革命形势急转直下</a:t>
            </a:r>
          </a:p>
        </p:txBody>
      </p:sp>
      <p:sp>
        <p:nvSpPr>
          <p:cNvPr id="16" name="矩形: 圆角 6"/>
          <p:cNvSpPr/>
          <p:nvPr/>
        </p:nvSpPr>
        <p:spPr>
          <a:xfrm>
            <a:off x="3237743" y="995766"/>
            <a:ext cx="5598144" cy="845820"/>
          </a:xfrm>
          <a:prstGeom prst="roundRect">
            <a:avLst>
              <a:gd name="adj" fmla="val 44690"/>
            </a:avLst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zh-CN" altLang="en-US" sz="40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点燃井冈山的燎原星火</a:t>
            </a:r>
            <a:endParaRPr lang="zh-CN" altLang="en-US" sz="4000" b="1" strike="noStrike" noProof="1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61051" y="3773377"/>
            <a:ext cx="6096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8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   </a:t>
            </a:r>
            <a:r>
              <a:rPr lang="zh-CN" altLang="en-US" sz="24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中国共产党面临危机</a:t>
            </a:r>
          </a:p>
          <a:p>
            <a:r>
              <a:rPr lang="zh-CN" altLang="en-US" sz="24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       要不要坚持革命</a:t>
            </a:r>
          </a:p>
          <a:p>
            <a:r>
              <a:rPr lang="zh-CN" altLang="en-US" sz="24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       怎样坚持革命</a:t>
            </a:r>
          </a:p>
        </p:txBody>
      </p:sp>
      <p:sp>
        <p:nvSpPr>
          <p:cNvPr id="18" name="矩形 17"/>
          <p:cNvSpPr/>
          <p:nvPr/>
        </p:nvSpPr>
        <p:spPr>
          <a:xfrm>
            <a:off x="5817437" y="3661772"/>
            <a:ext cx="38779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去到农村创建革命根据地</a:t>
            </a:r>
            <a:endParaRPr lang="en-US" altLang="zh-CN" sz="2400" b="1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开启中国革命不断走向胜利</a:t>
            </a:r>
            <a:endParaRPr lang="en-US" altLang="zh-CN" sz="2400" b="1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的伟大光辉历史</a:t>
            </a:r>
            <a:endParaRPr lang="en-US" altLang="zh-CN" sz="2400" b="1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34861" y="2454965"/>
            <a:ext cx="43235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b="1" dirty="0" smtClean="0">
              <a:solidFill>
                <a:schemeClr val="bg1"/>
              </a:solidFill>
            </a:endParaRPr>
          </a:p>
          <a:p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井冈山：</a:t>
            </a:r>
            <a:endParaRPr lang="en-US" altLang="zh-CN" sz="2400" b="1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开辟中国革命新道路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卡通人物&#10;&#10;低可信度描述已自动生成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35718" y="119271"/>
            <a:ext cx="1220787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图片 11" descr="图片包含 游戏机, 电脑&#10;&#10;描述已自动生成"/>
          <p:cNvPicPr>
            <a:picLocks noChangeAspect="1"/>
          </p:cNvPicPr>
          <p:nvPr/>
        </p:nvPicPr>
        <p:blipFill>
          <a:blip r:embed="rId4" cstate="print"/>
          <a:srcRect t="20967"/>
          <a:stretch>
            <a:fillRect/>
          </a:stretch>
        </p:blipFill>
        <p:spPr>
          <a:xfrm>
            <a:off x="-119270" y="-516833"/>
            <a:ext cx="3581400" cy="2006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0" y="775279"/>
            <a:ext cx="577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en-US" altLang="zh-CN" sz="3200" b="1" noProof="1" smtClean="0">
                <a:latin typeface="+mn-lt"/>
                <a:ea typeface="+mn-ea"/>
                <a:cs typeface="+mn-cs"/>
              </a:rPr>
              <a:t> </a:t>
            </a:r>
            <a:endParaRPr lang="zh-CN" altLang="en-US" sz="3200" b="1" noProof="1"/>
          </a:p>
        </p:txBody>
      </p:sp>
      <p:sp>
        <p:nvSpPr>
          <p:cNvPr id="7" name="矩形 6"/>
          <p:cNvSpPr/>
          <p:nvPr/>
        </p:nvSpPr>
        <p:spPr>
          <a:xfrm>
            <a:off x="2113699" y="167094"/>
            <a:ext cx="713960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   井冈山是中国革命的摇篮。井冈山时期留给我们最为宝贵的财富，就是跨越时空的井冈山精神。今天，我们要结合新的时代条件，坚持坚定执着追理想、实事求是闯新路、艰苦奋斗攻难关、依靠群众求胜利，让井冈山精神放射出新的时代光芒。</a:t>
            </a:r>
            <a:endParaRPr lang="en-US" altLang="zh-CN" sz="2400" b="1" noProof="1" smtClean="0">
              <a:gradFill>
                <a:gsLst>
                  <a:gs pos="0">
                    <a:schemeClr val="accent1">
                      <a:lumMod val="90000"/>
                      <a:lumOff val="1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4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en-US" altLang="zh-CN" sz="16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——2016</a:t>
            </a:r>
            <a:r>
              <a:rPr lang="zh-CN" altLang="en-US" sz="16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16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月习总书记在江西井冈山考察重要讲话</a:t>
            </a:r>
            <a:endParaRPr lang="zh-CN" altLang="en-US" sz="1600" b="1" noProof="1">
              <a:gradFill>
                <a:gsLst>
                  <a:gs pos="0">
                    <a:schemeClr val="accent1">
                      <a:lumMod val="90000"/>
                      <a:lumOff val="1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578" name="Picture 2" descr="https://gimg2.baidu.com/image_search/src=http%3A%2F%2Fpaper.ce.cn%2Fjjrb%2Fres%2F1%2F1%2F2016-02%2F04%2F01%2Fres07_attpic_brief.jpg&amp;refer=http%3A%2F%2Fpaper.ce.cn&amp;app=2002&amp;size=f9999,10000&amp;q=a80&amp;n=0&amp;g=0n&amp;fmt=jpeg?sec=1624557772&amp;t=8cfae344bf18b6767a3c1b7a0650ea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7141" y="3429001"/>
            <a:ext cx="5009320" cy="327262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游戏机, 电脑&#10;&#10;描述已自动生成"/>
          <p:cNvPicPr>
            <a:picLocks noChangeAspect="1"/>
          </p:cNvPicPr>
          <p:nvPr/>
        </p:nvPicPr>
        <p:blipFill>
          <a:blip r:embed="rId5" cstate="print"/>
          <a:srcRect t="20967"/>
          <a:stretch>
            <a:fillRect/>
          </a:stretch>
        </p:blipFill>
        <p:spPr>
          <a:xfrm>
            <a:off x="0" y="0"/>
            <a:ext cx="3581400" cy="200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图片包含 游戏机, 杯子, 食物, 飞盘&#10;&#10;描述已自动生成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321300"/>
            <a:ext cx="12192000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卡通人物&#10;&#10;低可信度描述已自动生成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631087" y="209412"/>
            <a:ext cx="1220787" cy="1085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47"/>
          <p:cNvSpPr txBox="1"/>
          <p:nvPr/>
        </p:nvSpPr>
        <p:spPr>
          <a:xfrm>
            <a:off x="2049572" y="2333676"/>
            <a:ext cx="8086067" cy="28007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600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思源宋体 CN Heavy" pitchFamily="18" charset="-122"/>
                <a:ea typeface="思源宋体 CN Heavy" pitchFamily="18" charset="-122"/>
              </a:defRPr>
            </a:lvl1pPr>
          </a:lstStyle>
          <a:p>
            <a:pPr algn="l" fontAlgn="auto">
              <a:lnSpc>
                <a:spcPct val="110000"/>
              </a:lnSpc>
            </a:pPr>
            <a:r>
              <a:rPr lang="zh-CN" altLang="en-US" sz="4000" b="1" noProof="1" smtClean="0">
                <a:latin typeface="微软雅黑" panose="020B0503020204020204" charset="-122"/>
                <a:ea typeface="微软雅黑" panose="020B0503020204020204" charset="-122"/>
              </a:rPr>
              <a:t>笃信中国革命必然胜利</a:t>
            </a:r>
            <a:endParaRPr lang="en-US" altLang="zh-CN" sz="4000" b="1" noProof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l" fontAlgn="auto">
              <a:lnSpc>
                <a:spcPct val="110000"/>
              </a:lnSpc>
            </a:pPr>
            <a:r>
              <a:rPr lang="zh-CN" altLang="en-US" sz="4000" b="1" noProof="1" smtClean="0">
                <a:latin typeface="微软雅黑" panose="020B0503020204020204" charset="-122"/>
                <a:ea typeface="微软雅黑" panose="020B0503020204020204" charset="-122"/>
              </a:rPr>
              <a:t>坚定马克思主义信仰</a:t>
            </a:r>
            <a:endParaRPr lang="en-US" altLang="zh-CN" sz="4000" b="1" noProof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l" fontAlgn="auto">
              <a:lnSpc>
                <a:spcPct val="110000"/>
              </a:lnSpc>
            </a:pPr>
            <a:r>
              <a:rPr lang="zh-CN" altLang="en-US" sz="4000" b="1" noProof="1" smtClean="0">
                <a:latin typeface="微软雅黑" panose="020B0503020204020204" charset="-122"/>
                <a:ea typeface="微软雅黑" panose="020B0503020204020204" charset="-122"/>
              </a:rPr>
              <a:t>坚定共产主义信念</a:t>
            </a:r>
            <a:endParaRPr lang="en-US" altLang="zh-CN" sz="4000" b="1" noProof="1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l" fontAlgn="auto">
              <a:lnSpc>
                <a:spcPct val="110000"/>
              </a:lnSpc>
            </a:pPr>
            <a:r>
              <a:rPr lang="en-US" altLang="zh-CN" sz="4000" b="1" noProof="1" smtClean="0">
                <a:latin typeface="微软雅黑" panose="020B0503020204020204" charset="-122"/>
                <a:ea typeface="微软雅黑" panose="020B0503020204020204" charset="-122"/>
              </a:rPr>
              <a:t>                 ——</a:t>
            </a:r>
            <a:r>
              <a:rPr lang="zh-CN" altLang="en-US" sz="4000" b="1" noProof="1" smtClean="0">
                <a:latin typeface="微软雅黑" panose="020B0503020204020204" charset="-122"/>
                <a:ea typeface="微软雅黑" panose="020B0503020204020204" charset="-122"/>
              </a:rPr>
              <a:t>井冈山精神的灵魂</a:t>
            </a:r>
            <a:endParaRPr lang="zh-CN" altLang="en-US" sz="4000" b="1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2846804" y="734038"/>
            <a:ext cx="3961499" cy="845820"/>
          </a:xfrm>
          <a:prstGeom prst="roundRect">
            <a:avLst>
              <a:gd name="adj" fmla="val 44690"/>
            </a:avLst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zh-CN" altLang="en-US" sz="4000" b="1" strike="noStrike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井冈山精神内涵</a:t>
            </a:r>
            <a:endParaRPr lang="zh-CN" altLang="en-US" sz="4000" b="1" strike="noStrike" noProof="1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pic>
        <p:nvPicPr>
          <p:cNvPr id="8" name="PA-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684972" y="1912253"/>
            <a:ext cx="1438275" cy="3778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PA-直接连接符 5"/>
          <p:cNvCxnSpPr/>
          <p:nvPr>
            <p:custDataLst>
              <p:tags r:id="rId2"/>
            </p:custDataLst>
          </p:nvPr>
        </p:nvCxnSpPr>
        <p:spPr>
          <a:xfrm>
            <a:off x="7579408" y="2069415"/>
            <a:ext cx="2834726" cy="0"/>
          </a:xfrm>
          <a:prstGeom prst="line">
            <a:avLst/>
          </a:prstGeom>
          <a:ln w="31750" cap="rnd">
            <a:gradFill>
              <a:gsLst>
                <a:gs pos="100000">
                  <a:srgbClr val="FAE4D8">
                    <a:alpha val="0"/>
                  </a:srgbClr>
                </a:gs>
                <a:gs pos="39000">
                  <a:srgbClr val="CB151D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-直接连接符 5"/>
          <p:cNvCxnSpPr/>
          <p:nvPr>
            <p:custDataLst>
              <p:tags r:id="rId3"/>
            </p:custDataLst>
          </p:nvPr>
        </p:nvCxnSpPr>
        <p:spPr>
          <a:xfrm flipH="1">
            <a:off x="2374221" y="2069415"/>
            <a:ext cx="2834726" cy="0"/>
          </a:xfrm>
          <a:prstGeom prst="line">
            <a:avLst/>
          </a:prstGeom>
          <a:ln w="31750" cap="rnd">
            <a:gradFill>
              <a:gsLst>
                <a:gs pos="100000">
                  <a:srgbClr val="FAE4D8">
                    <a:alpha val="0"/>
                  </a:srgbClr>
                </a:gs>
                <a:gs pos="39000">
                  <a:srgbClr val="CB151D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51246" y="1129961"/>
            <a:ext cx="1123950" cy="71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1" name="Picture 1" descr="F:\井冈山精神\井冈山会师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9710" y="4872364"/>
            <a:ext cx="3567526" cy="198563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29209" y="4591879"/>
            <a:ext cx="2196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“朱毛”在井冈山顺利会师</a:t>
            </a:r>
            <a:endParaRPr lang="zh-CN" altLang="en-US" sz="14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27990" y="228601"/>
            <a:ext cx="7166114" cy="1083365"/>
          </a:xfrm>
          <a:prstGeom prst="rect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4000" b="1" strike="noStrike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pic>
        <p:nvPicPr>
          <p:cNvPr id="21505" name="图片 1" descr="图片包含 游戏机, 杯子, 食物, 飞盘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1300"/>
            <a:ext cx="12192000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卡通人物&#10;&#10;低可信度描述已自动生成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74696" y="198783"/>
            <a:ext cx="1220787" cy="1085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47"/>
          <p:cNvSpPr txBox="1"/>
          <p:nvPr/>
        </p:nvSpPr>
        <p:spPr>
          <a:xfrm>
            <a:off x="7837804" y="1306829"/>
            <a:ext cx="3212466" cy="65921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600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思源宋体 CN Heavy" pitchFamily="18" charset="-122"/>
                <a:ea typeface="思源宋体 CN Heavy" pitchFamily="18" charset="-122"/>
              </a:defRPr>
            </a:lvl1pPr>
          </a:lstStyle>
          <a:p>
            <a:pPr fontAlgn="auto">
              <a:lnSpc>
                <a:spcPct val="110000"/>
              </a:lnSpc>
            </a:pPr>
            <a:endParaRPr lang="zh-CN" altLang="en-US" sz="3600" b="1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8130" name="Picture 2" descr="https://p1-tt.byteimg.com/origin/pgc-image/SQgwijvBTUjCxE?from=p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11342" y="4128586"/>
            <a:ext cx="4075042" cy="2570388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685799" y="324174"/>
            <a:ext cx="67884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1927</a:t>
            </a:r>
            <a:r>
              <a:rPr lang="zh-CN" altLang="en-US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年</a:t>
            </a:r>
            <a:r>
              <a:rPr lang="en-US" altLang="zh-CN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10</a:t>
            </a:r>
            <a:r>
              <a:rPr lang="zh-CN" altLang="en-US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月</a:t>
            </a:r>
            <a:r>
              <a:rPr lang="en-US" altLang="zh-CN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3</a:t>
            </a:r>
            <a:r>
              <a:rPr lang="zh-CN" altLang="en-US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日至</a:t>
            </a:r>
            <a:r>
              <a:rPr lang="en-US" altLang="zh-CN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5</a:t>
            </a:r>
            <a:r>
              <a:rPr lang="zh-CN" altLang="en-US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日，毛泽东在井冈山市古城镇主持召开前委扩大会议，传达中央八七会议精神，总结湘赣边界秋收起义的经验教训。会议确定在湘赣边界开展工农武装割据的决策。</a:t>
            </a:r>
            <a:endParaRPr lang="en-US" altLang="zh-CN" b="1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endParaRPr lang="en-US" altLang="zh-CN" dirty="0" smtClean="0"/>
          </a:p>
        </p:txBody>
      </p:sp>
      <p:pic>
        <p:nvPicPr>
          <p:cNvPr id="48134" name="Picture 6" descr="https://p6-tt.byteimg.com/origin/pgc-image/SQgwhgnE3D485r?from=p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61838" y="4114800"/>
            <a:ext cx="3491884" cy="2623930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1311950" y="357297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altLang="zh-CN" sz="1400" dirty="0" smtClean="0"/>
          </a:p>
          <a:p>
            <a:r>
              <a:rPr lang="en-US" altLang="zh-CN" sz="1400" b="1" dirty="0" smtClean="0"/>
              <a:t>《</a:t>
            </a:r>
            <a:r>
              <a:rPr lang="zh-CN" altLang="en-US" sz="1400" b="1" dirty="0" smtClean="0"/>
              <a:t>井冈山土地法</a:t>
            </a:r>
            <a:r>
              <a:rPr lang="en-US" altLang="zh-CN" sz="1400" b="1" dirty="0" smtClean="0"/>
              <a:t>》</a:t>
            </a:r>
            <a:r>
              <a:rPr lang="zh-CN" altLang="en-US" sz="1400" b="1" dirty="0" smtClean="0"/>
              <a:t>：党的历史上第一部成文的土地法</a:t>
            </a:r>
            <a:endParaRPr lang="zh-CN" altLang="en-US" sz="1400" b="1" dirty="0"/>
          </a:p>
        </p:txBody>
      </p:sp>
      <p:sp>
        <p:nvSpPr>
          <p:cNvPr id="17" name="矩形 16"/>
          <p:cNvSpPr/>
          <p:nvPr/>
        </p:nvSpPr>
        <p:spPr>
          <a:xfrm>
            <a:off x="1182741" y="2061579"/>
            <a:ext cx="32898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实事求是、敢闯新路</a:t>
            </a:r>
            <a:endParaRPr lang="en-US" altLang="zh-CN" sz="2400" b="1" noProof="1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       </a:t>
            </a:r>
            <a:r>
              <a:rPr lang="en-US" altLang="zh-CN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—</a:t>
            </a:r>
            <a:r>
              <a:rPr lang="zh-CN" altLang="en-US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井冈山精神核心</a:t>
            </a:r>
          </a:p>
        </p:txBody>
      </p:sp>
      <p:sp>
        <p:nvSpPr>
          <p:cNvPr id="18" name="矩形: 对角圆角 3"/>
          <p:cNvSpPr/>
          <p:nvPr/>
        </p:nvSpPr>
        <p:spPr bwMode="auto">
          <a:xfrm>
            <a:off x="4559155" y="1417562"/>
            <a:ext cx="5387975" cy="723900"/>
          </a:xfrm>
          <a:prstGeom prst="round2DiagRect">
            <a:avLst>
              <a:gd name="adj1" fmla="val 22121"/>
              <a:gd name="adj2" fmla="val 0"/>
            </a:avLst>
          </a:prstGeom>
          <a:solidFill>
            <a:srgbClr val="FFFFFF">
              <a:alpha val="6000"/>
            </a:srgbClr>
          </a:solidFill>
          <a:ln w="9525" cap="flat">
            <a:solidFill>
              <a:schemeClr val="accent1">
                <a:alpha val="60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4916415" y="1563787"/>
            <a:ext cx="440000" cy="439998"/>
          </a:xfrm>
          <a:prstGeom prst="ellipse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2000" b="1" strike="noStrike" noProof="1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20" name="TextBox 47"/>
          <p:cNvSpPr txBox="1"/>
          <p:nvPr/>
        </p:nvSpPr>
        <p:spPr>
          <a:xfrm>
            <a:off x="5371318" y="1605596"/>
            <a:ext cx="4681791" cy="3631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思源宋体 CN Heavy" pitchFamily="18" charset="-122"/>
                <a:ea typeface="思源宋体 CN Heavy" pitchFamily="18" charset="-122"/>
              </a:defRPr>
            </a:lvl1pPr>
          </a:lstStyle>
          <a:p>
            <a:pPr algn="l" fontAlgn="auto">
              <a:lnSpc>
                <a:spcPct val="110000"/>
              </a:lnSpc>
            </a:pPr>
            <a:r>
              <a:rPr lang="zh-CN" altLang="en-US" sz="1600" b="1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思想建党、党指挥枪、、支部建在连上、官兵平等</a:t>
            </a:r>
            <a:endParaRPr lang="en-US" altLang="zh-CN" sz="1600" b="1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: 对角圆角 6"/>
          <p:cNvSpPr/>
          <p:nvPr/>
        </p:nvSpPr>
        <p:spPr bwMode="auto">
          <a:xfrm>
            <a:off x="4539279" y="2251215"/>
            <a:ext cx="5387975" cy="757238"/>
          </a:xfrm>
          <a:prstGeom prst="round2DiagRect">
            <a:avLst>
              <a:gd name="adj1" fmla="val 22121"/>
              <a:gd name="adj2" fmla="val 0"/>
            </a:avLst>
          </a:prstGeom>
          <a:solidFill>
            <a:srgbClr val="FFFFFF">
              <a:alpha val="6000"/>
            </a:srgbClr>
          </a:solidFill>
          <a:ln w="9525" cap="flat">
            <a:solidFill>
              <a:schemeClr val="accent1">
                <a:alpha val="60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4910507" y="2409081"/>
            <a:ext cx="440000" cy="439998"/>
          </a:xfrm>
          <a:prstGeom prst="ellipse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2000" b="1" strike="noStrike" noProof="1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23" name="TextBox 47"/>
          <p:cNvSpPr txBox="1"/>
          <p:nvPr/>
        </p:nvSpPr>
        <p:spPr>
          <a:xfrm>
            <a:off x="5381424" y="2422950"/>
            <a:ext cx="4681789" cy="344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思源宋体 CN Heavy" pitchFamily="18" charset="-122"/>
                <a:ea typeface="思源宋体 CN Heavy" pitchFamily="18" charset="-122"/>
              </a:defRPr>
            </a:lvl1pPr>
          </a:lstStyle>
          <a:p>
            <a:pPr algn="l" fontAlgn="auto">
              <a:lnSpc>
                <a:spcPct val="110000"/>
              </a:lnSpc>
            </a:pPr>
            <a:r>
              <a:rPr lang="zh-CN" altLang="en-US" sz="1600" b="1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“三大纪律、八项注意”红军作战的“十六字诀”</a:t>
            </a:r>
            <a:endParaRPr lang="en-US" altLang="zh-CN" sz="1600" b="1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: 对角圆角 9"/>
          <p:cNvSpPr/>
          <p:nvPr/>
        </p:nvSpPr>
        <p:spPr bwMode="auto">
          <a:xfrm>
            <a:off x="4559157" y="3091426"/>
            <a:ext cx="5386388" cy="709613"/>
          </a:xfrm>
          <a:prstGeom prst="round2DiagRect">
            <a:avLst>
              <a:gd name="adj1" fmla="val 22121"/>
              <a:gd name="adj2" fmla="val 0"/>
            </a:avLst>
          </a:prstGeom>
          <a:solidFill>
            <a:srgbClr val="FFFFFF">
              <a:alpha val="6000"/>
            </a:srgbClr>
          </a:solidFill>
          <a:ln w="9525" cap="flat">
            <a:solidFill>
              <a:schemeClr val="accent1">
                <a:alpha val="60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4898881" y="3193978"/>
            <a:ext cx="482600" cy="440055"/>
          </a:xfrm>
          <a:prstGeom prst="ellipse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2000" b="1" strike="noStrike" noProof="1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26" name="TextBox 47"/>
          <p:cNvSpPr txBox="1"/>
          <p:nvPr/>
        </p:nvSpPr>
        <p:spPr>
          <a:xfrm>
            <a:off x="5683925" y="3812871"/>
            <a:ext cx="4740275" cy="3104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思源宋体 CN Heavy" pitchFamily="18" charset="-122"/>
                <a:ea typeface="思源宋体 CN Heavy" pitchFamily="18" charset="-122"/>
              </a:defRPr>
            </a:lvl1pPr>
          </a:lstStyle>
          <a:p>
            <a:pPr algn="l" fontAlgn="auto">
              <a:lnSpc>
                <a:spcPct val="110000"/>
              </a:lnSpc>
            </a:pPr>
            <a:r>
              <a:rPr lang="zh-CN" altLang="en-US" sz="1400" b="1" dirty="0" smtClean="0">
                <a:solidFill>
                  <a:schemeClr val="tx1"/>
                </a:solidFill>
                <a:latin typeface="等线" charset="0"/>
                <a:ea typeface="等线" charset="0"/>
              </a:rPr>
              <a:t>图为红军战士写在包袱上的“六项注意”</a:t>
            </a:r>
            <a:endParaRPr lang="zh-CN" altLang="en-US" sz="1400" b="1" noProof="1">
              <a:solidFill>
                <a:schemeClr val="tx1"/>
              </a:solidFill>
              <a:latin typeface="等线" charset="0"/>
              <a:ea typeface="等线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524750" y="3284099"/>
            <a:ext cx="32624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土地革命、武装斗争、根据地建设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88843" y="0"/>
            <a:ext cx="6221895" cy="1172818"/>
          </a:xfrm>
          <a:prstGeom prst="rect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4000" b="1" strike="noStrike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pic>
        <p:nvPicPr>
          <p:cNvPr id="21505" name="图片 1" descr="图片包含 游戏机, 杯子, 食物, 飞盘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1300"/>
            <a:ext cx="12192000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卡通人物&#10;&#10;低可信度描述已自动生成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05730" y="298865"/>
            <a:ext cx="1220787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图片包含 游戏机, 电脑&#10;&#10;描述已自动生成"/>
          <p:cNvPicPr>
            <a:picLocks noChangeAspect="1"/>
          </p:cNvPicPr>
          <p:nvPr/>
        </p:nvPicPr>
        <p:blipFill>
          <a:blip r:embed="rId4" cstate="print"/>
          <a:srcRect t="20967"/>
          <a:stretch>
            <a:fillRect/>
          </a:stretch>
        </p:blipFill>
        <p:spPr>
          <a:xfrm>
            <a:off x="-4762" y="0"/>
            <a:ext cx="3581400" cy="2008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4999321" y="1248514"/>
            <a:ext cx="4572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毛泽东按规定可以在晚上点三根灯芯，但他却只点一根灯芯，在一根灯芯的亮光下写下了</a:t>
            </a:r>
            <a:r>
              <a:rPr lang="en-US" altLang="zh-CN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中国的红色政权为什么能够存在</a:t>
            </a:r>
            <a:r>
              <a:rPr lang="en-US" altLang="zh-CN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井冈山的斗争</a:t>
            </a:r>
            <a:r>
              <a:rPr lang="en-US" altLang="zh-CN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2000" b="1" noProof="1" smtClean="0">
                <a:gradFill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等光辉著作，照亮了中国革命的前程。</a:t>
            </a:r>
          </a:p>
        </p:txBody>
      </p:sp>
      <p:pic>
        <p:nvPicPr>
          <p:cNvPr id="23554" name="Picture 2" descr="https://gimg2.baidu.com/image_search/src=http%3A%2F%2Fwww.kfzimg.com%2FG06%2FM00%2F6D%2F20%2Fp4YBAFp5U_qAC2L-AAOHg3d2FJA067_b.jpg&amp;refer=http%3A%2F%2Fwww.kfzimg.com&amp;app=2002&amp;size=f9999,10000&amp;q=a80&amp;n=0&amp;g=0n&amp;fmt=jpeg?sec=1624561706&amp;t=f03bcd405646ca24d990616366e7d3e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95867" y="3759615"/>
            <a:ext cx="2259635" cy="2774308"/>
          </a:xfrm>
          <a:prstGeom prst="rect">
            <a:avLst/>
          </a:prstGeom>
          <a:noFill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27149" y="3776656"/>
            <a:ext cx="2095086" cy="279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矩形 15"/>
          <p:cNvSpPr/>
          <p:nvPr/>
        </p:nvSpPr>
        <p:spPr>
          <a:xfrm>
            <a:off x="364435" y="28312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红米饭南瓜汤、挖野菜也当粮，干稻草，软又黄，金丝被儿盖身上”</a:t>
            </a:r>
            <a:r>
              <a:rPr lang="en-US" altLang="zh-CN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——</a:t>
            </a:r>
            <a:r>
              <a:rPr lang="zh-CN" altLang="en-US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传唱弥久的歌谣道出了井冈山的艰苦奋斗</a:t>
            </a:r>
          </a:p>
        </p:txBody>
      </p:sp>
      <p:sp>
        <p:nvSpPr>
          <p:cNvPr id="17" name="矩形 16"/>
          <p:cNvSpPr/>
          <p:nvPr/>
        </p:nvSpPr>
        <p:spPr>
          <a:xfrm>
            <a:off x="1197366" y="1952247"/>
            <a:ext cx="367600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自力更生   艰苦奋斗</a:t>
            </a:r>
            <a:endParaRPr lang="en-US" altLang="zh-CN" sz="2400" b="1" noProof="1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    ——</a:t>
            </a:r>
            <a:r>
              <a:rPr lang="zh-CN" altLang="en-US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井冈山精神的基石</a:t>
            </a:r>
            <a:endParaRPr lang="zh-CN" altLang="en-US" dirty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2987" y="3749537"/>
            <a:ext cx="3637722" cy="272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87626" y="218674"/>
            <a:ext cx="6202018" cy="1172818"/>
          </a:xfrm>
          <a:prstGeom prst="rect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4000" b="1" strike="noStrike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pic>
        <p:nvPicPr>
          <p:cNvPr id="22529" name="图片 1" descr="图片包含 游戏机, 杯子, 食物, 飞盘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1300"/>
            <a:ext cx="12192000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卡通人物&#10;&#10;低可信度描述已自动生成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31087" y="358499"/>
            <a:ext cx="1220787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图片包含 游戏机, 电脑&#10;&#10;描述已自动生成"/>
          <p:cNvPicPr>
            <a:picLocks noChangeAspect="1"/>
          </p:cNvPicPr>
          <p:nvPr/>
        </p:nvPicPr>
        <p:blipFill>
          <a:blip r:embed="rId4" cstate="print"/>
          <a:srcRect t="20967"/>
          <a:stretch>
            <a:fillRect/>
          </a:stretch>
        </p:blipFill>
        <p:spPr>
          <a:xfrm>
            <a:off x="-4762" y="0"/>
            <a:ext cx="3581400" cy="2008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662607" y="422283"/>
            <a:ext cx="57878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紧紧团结群众、依靠群众</a:t>
            </a:r>
            <a:r>
              <a:rPr lang="en-US" altLang="zh-CN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——</a:t>
            </a:r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井冈山革命根据地创建和发展的重要法宝</a:t>
            </a: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6285" y="4074639"/>
            <a:ext cx="5675245" cy="264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4"/>
          <p:cNvSpPr/>
          <p:nvPr/>
        </p:nvSpPr>
        <p:spPr>
          <a:xfrm>
            <a:off x="2710040" y="155792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noProof="1" smtClean="0">
                <a:solidFill>
                  <a:srgbClr val="C00000"/>
                </a:solidFill>
                <a:latin typeface="仿宋" pitchFamily="49" charset="-122"/>
                <a:ea typeface="仿宋" pitchFamily="49" charset="-122"/>
                <a:sym typeface="+mn-lt"/>
              </a:rPr>
              <a:t>1928</a:t>
            </a:r>
            <a:r>
              <a:rPr lang="zh-CN" altLang="en-US" b="1" noProof="1" smtClean="0">
                <a:solidFill>
                  <a:srgbClr val="C00000"/>
                </a:solidFill>
                <a:latin typeface="仿宋" pitchFamily="49" charset="-122"/>
                <a:ea typeface="仿宋" pitchFamily="49" charset="-122"/>
                <a:sym typeface="+mn-lt"/>
              </a:rPr>
              <a:t>年井冈山的冬天，红军在打土豪时缴获了一些食盐，当即把食盐分发给了根据地的红军和群众，当地</a:t>
            </a:r>
            <a:r>
              <a:rPr lang="en-US" altLang="zh-CN" b="1" noProof="1" smtClean="0">
                <a:solidFill>
                  <a:srgbClr val="C00000"/>
                </a:solidFill>
                <a:latin typeface="仿宋" pitchFamily="49" charset="-122"/>
                <a:ea typeface="仿宋" pitchFamily="49" charset="-122"/>
                <a:sym typeface="+mn-lt"/>
              </a:rPr>
              <a:t>1</a:t>
            </a:r>
            <a:r>
              <a:rPr lang="zh-CN" altLang="en-US" b="1" noProof="1" smtClean="0">
                <a:solidFill>
                  <a:srgbClr val="C00000"/>
                </a:solidFill>
                <a:latin typeface="仿宋" pitchFamily="49" charset="-122"/>
                <a:ea typeface="仿宋" pitchFamily="49" charset="-122"/>
                <a:sym typeface="+mn-lt"/>
              </a:rPr>
              <a:t>位名叫李尚发的老百姓也分得一瓢。李尚发特意找来一只褐色的陶瓷罐把食盐装起来，藏在屋后一棵老杉树的树洞里。无论怎么艰苦，始终没舍得吃。“那罐子里装着的不仅是食盐，而是一份红军对老百姓的情义。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ss0.bdstatic.com/70cFuHSh_Q1YnxGkpoWK1HF6hhy/it/u=1679987155,3936571783&amp;fm=26&amp;gp=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0226" y="1371600"/>
            <a:ext cx="2165411" cy="1916389"/>
          </a:xfrm>
          <a:prstGeom prst="rect">
            <a:avLst/>
          </a:prstGeom>
          <a:noFill/>
        </p:spPr>
      </p:pic>
      <p:pic>
        <p:nvPicPr>
          <p:cNvPr id="23553" name="图片 1" descr="图片包含 游戏机, 杯子, 食物, 飞盘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62" y="5321300"/>
            <a:ext cx="12192000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卡通人物&#10;&#10;低可信度描述已自动生成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66583" y="189533"/>
            <a:ext cx="1220787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图片包含 游戏机, 电脑&#10;&#10;描述已自动生成"/>
          <p:cNvPicPr>
            <a:picLocks noChangeAspect="1"/>
          </p:cNvPicPr>
          <p:nvPr/>
        </p:nvPicPr>
        <p:blipFill>
          <a:blip r:embed="rId5" cstate="print"/>
          <a:srcRect t="20967"/>
          <a:stretch>
            <a:fillRect/>
          </a:stretch>
        </p:blipFill>
        <p:spPr>
          <a:xfrm>
            <a:off x="0" y="-188844"/>
            <a:ext cx="3581400" cy="2008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7018019" y="1913255"/>
            <a:ext cx="4964430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10000"/>
              </a:lnSpc>
              <a:buClrTx/>
              <a:buSzTx/>
              <a:buFontTx/>
            </a:pPr>
            <a:endParaRPr lang="zh-CN" altLang="en-US" sz="2800" b="1" noProof="1">
              <a:gradFill>
                <a:gsLst>
                  <a:gs pos="0">
                    <a:schemeClr val="accent1">
                      <a:lumMod val="90000"/>
                      <a:lumOff val="1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10000"/>
              </a:lnSpc>
              <a:buClrTx/>
              <a:buSzTx/>
              <a:buFontTx/>
            </a:pPr>
            <a:endParaRPr lang="zh-CN" altLang="en-US" sz="2800" b="1" noProof="1">
              <a:gradFill>
                <a:gsLst>
                  <a:gs pos="0">
                    <a:schemeClr val="accent1">
                      <a:lumMod val="90000"/>
                      <a:lumOff val="1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9026" y="228613"/>
            <a:ext cx="7633252" cy="824935"/>
          </a:xfrm>
          <a:prstGeom prst="rect">
            <a:avLst/>
          </a:prstGeom>
          <a:gradFill>
            <a:gsLst>
              <a:gs pos="0">
                <a:srgbClr val="C30F0F">
                  <a:lumMod val="90000"/>
                  <a:lumOff val="10000"/>
                </a:srgbClr>
              </a:gs>
              <a:gs pos="45000">
                <a:srgbClr val="C30F0F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C30F0F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4000" b="1" strike="noStrike" noProof="1" smtClean="0">
              <a:gradFill>
                <a:gsLst>
                  <a:gs pos="0">
                    <a:srgbClr val="FEEFAC"/>
                  </a:gs>
                  <a:gs pos="45000">
                    <a:srgbClr val="E9BE61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9087" y="422283"/>
            <a:ext cx="7712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noProof="1" smtClean="0">
                <a:gradFill>
                  <a:gsLst>
                    <a:gs pos="0">
                      <a:srgbClr val="FEEFAC"/>
                    </a:gs>
                    <a:gs pos="45000">
                      <a:srgbClr val="E9BE61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 井冈山：是一座山，辉映历史；是一种精神，照耀未来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561311"/>
            <a:ext cx="12192000" cy="3296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4"/>
          <p:cNvSpPr/>
          <p:nvPr/>
        </p:nvSpPr>
        <p:spPr>
          <a:xfrm>
            <a:off x="993913" y="1605027"/>
            <a:ext cx="6096000" cy="11344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noProof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习近平总书记指出：“井冈山是革命的山、战斗的山，也是英雄的山、光荣的山。”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占位符 3"/>
          <p:cNvSpPr txBox="1"/>
          <p:nvPr>
            <p:custDataLst>
              <p:tags r:id="rId1"/>
            </p:custDataLst>
          </p:nvPr>
        </p:nvSpPr>
        <p:spPr>
          <a:xfrm>
            <a:off x="4829482" y="1357313"/>
            <a:ext cx="1485900" cy="22161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3600" i="0" spc="0">
                <a:ln w="19050">
                  <a:noFill/>
                </a:ln>
                <a:gradFill>
                  <a:gsLst>
                    <a:gs pos="100000">
                      <a:srgbClr val="E9BE61"/>
                    </a:gs>
                    <a:gs pos="49000">
                      <a:srgbClr val="FEEFAC"/>
                    </a:gs>
                  </a:gsLst>
                  <a:lin ang="5400000" scaled="0"/>
                </a:gradFill>
                <a:effectLst>
                  <a:outerShdw blurRad="254000" dist="114300" dir="5400000" algn="ctr" rotWithShape="0">
                    <a:srgbClr val="000000">
                      <a:alpha val="23000"/>
                    </a:srgbClr>
                  </a:outerShdw>
                </a:effectLst>
                <a:latin typeface="思源黑体 CN Medium" pitchFamily="34" charset="-122"/>
                <a:ea typeface="思源黑体 CN Medium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 fontAlgn="auto"/>
            <a:endParaRPr lang="en-US" altLang="zh-CN" sz="13800" strike="noStrike" spc="-300" noProof="1">
              <a:gradFill>
                <a:gsLst>
                  <a:gs pos="100000">
                    <a:schemeClr val="accent1"/>
                  </a:gs>
                  <a:gs pos="61000">
                    <a:schemeClr val="accent1">
                      <a:lumMod val="90000"/>
                      <a:lumOff val="10000"/>
                    </a:schemeClr>
                  </a:gs>
                </a:gsLst>
                <a:lin ang="5400000" scaled="0"/>
              </a:gradFill>
              <a:effectLst/>
              <a:latin typeface="字魂110号-武林江湖体" pitchFamily="2" charset="-122"/>
              <a:ea typeface="字魂110号-武林江湖体" pitchFamily="2" charset="-122"/>
              <a:sym typeface="+mn-lt"/>
            </a:endParaRPr>
          </a:p>
        </p:txBody>
      </p:sp>
      <p:sp>
        <p:nvSpPr>
          <p:cNvPr id="5" name="PA-文本占位符 3"/>
          <p:cNvSpPr txBox="1"/>
          <p:nvPr>
            <p:custDataLst>
              <p:tags r:id="rId2"/>
            </p:custDataLst>
          </p:nvPr>
        </p:nvSpPr>
        <p:spPr>
          <a:xfrm>
            <a:off x="6420382" y="2125917"/>
            <a:ext cx="1501319" cy="14465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3600" i="0" spc="0">
                <a:ln w="19050">
                  <a:noFill/>
                </a:ln>
                <a:gradFill>
                  <a:gsLst>
                    <a:gs pos="100000">
                      <a:srgbClr val="E9BE61"/>
                    </a:gs>
                    <a:gs pos="49000">
                      <a:srgbClr val="FEEFAC"/>
                    </a:gs>
                  </a:gsLst>
                  <a:lin ang="5400000" scaled="0"/>
                </a:gradFill>
                <a:effectLst>
                  <a:outerShdw blurRad="254000" dist="114300" dir="5400000" algn="ctr" rotWithShape="0">
                    <a:srgbClr val="000000">
                      <a:alpha val="23000"/>
                    </a:srgbClr>
                  </a:outerShdw>
                </a:effectLst>
                <a:latin typeface="思源黑体 CN Medium" pitchFamily="34" charset="-122"/>
                <a:ea typeface="思源黑体 CN Medium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 fontAlgn="auto"/>
            <a:r>
              <a:rPr lang="zh-CN" altLang="en-US" sz="8800" strike="noStrike" spc="-300" noProof="1">
                <a:gradFill>
                  <a:gsLst>
                    <a:gs pos="100000">
                      <a:schemeClr val="accent1"/>
                    </a:gs>
                    <a:gs pos="61000">
                      <a:schemeClr val="accent1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effectLst/>
                <a:latin typeface="字魂110号-武林江湖体" pitchFamily="2" charset="-122"/>
                <a:ea typeface="字魂110号-武林江湖体" pitchFamily="2" charset="-122"/>
                <a:cs typeface="+mn-cs"/>
                <a:sym typeface="+mn-lt"/>
              </a:rPr>
              <a:t>谢</a:t>
            </a:r>
            <a:endParaRPr lang="en-US" altLang="zh-CN" sz="8800" strike="noStrike" spc="-300" noProof="1">
              <a:gradFill>
                <a:gsLst>
                  <a:gs pos="100000">
                    <a:schemeClr val="accent1"/>
                  </a:gs>
                  <a:gs pos="61000">
                    <a:schemeClr val="accent1">
                      <a:lumMod val="90000"/>
                      <a:lumOff val="10000"/>
                    </a:schemeClr>
                  </a:gs>
                </a:gsLst>
                <a:lin ang="5400000" scaled="0"/>
              </a:gradFill>
              <a:effectLst/>
              <a:latin typeface="字魂110号-武林江湖体" pitchFamily="2" charset="-122"/>
              <a:ea typeface="字魂110号-武林江湖体" pitchFamily="2" charset="-122"/>
              <a:sym typeface="+mn-lt"/>
            </a:endParaRPr>
          </a:p>
        </p:txBody>
      </p:sp>
      <p:pic>
        <p:nvPicPr>
          <p:cNvPr id="17" name="图片 16" descr="卡通人物&#10;&#10;低可信度描述已自动生成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3130" y="877888"/>
            <a:ext cx="739775" cy="658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3263" y="1062038"/>
            <a:ext cx="1228725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图片 37" descr="图片包含 游戏机, 电脑&#10;&#10;描述已自动生成"/>
          <p:cNvPicPr>
            <a:picLocks noChangeAspect="1"/>
          </p:cNvPicPr>
          <p:nvPr/>
        </p:nvPicPr>
        <p:blipFill>
          <a:blip r:embed="rId7" cstate="print"/>
          <a:srcRect t="20967"/>
          <a:stretch>
            <a:fillRect/>
          </a:stretch>
        </p:blipFill>
        <p:spPr>
          <a:xfrm>
            <a:off x="0" y="0"/>
            <a:ext cx="3581400" cy="2008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PA-文本占位符 3"/>
          <p:cNvSpPr txBox="1"/>
          <p:nvPr>
            <p:custDataLst>
              <p:tags r:id="rId3"/>
            </p:custDataLst>
          </p:nvPr>
        </p:nvSpPr>
        <p:spPr>
          <a:xfrm>
            <a:off x="4441086" y="2125917"/>
            <a:ext cx="1501319" cy="14465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3600" i="0" spc="0">
                <a:ln w="19050">
                  <a:noFill/>
                </a:ln>
                <a:gradFill>
                  <a:gsLst>
                    <a:gs pos="100000">
                      <a:srgbClr val="E9BE61"/>
                    </a:gs>
                    <a:gs pos="49000">
                      <a:srgbClr val="FEEFAC"/>
                    </a:gs>
                  </a:gsLst>
                  <a:lin ang="5400000" scaled="0"/>
                </a:gradFill>
                <a:effectLst>
                  <a:outerShdw blurRad="254000" dist="114300" dir="5400000" algn="ctr" rotWithShape="0">
                    <a:srgbClr val="000000">
                      <a:alpha val="23000"/>
                    </a:srgbClr>
                  </a:outerShdw>
                </a:effectLst>
                <a:latin typeface="思源黑体 CN Medium" pitchFamily="34" charset="-122"/>
                <a:ea typeface="思源黑体 CN Medium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 fontAlgn="auto"/>
            <a:r>
              <a:rPr lang="zh-CN" altLang="en-US" sz="8800" strike="noStrike" spc="-300" noProof="1">
                <a:gradFill>
                  <a:gsLst>
                    <a:gs pos="100000">
                      <a:schemeClr val="accent1"/>
                    </a:gs>
                    <a:gs pos="61000">
                      <a:schemeClr val="accent1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effectLst/>
                <a:latin typeface="字魂110号-武林江湖体" pitchFamily="2" charset="-122"/>
                <a:ea typeface="字魂110号-武林江湖体" pitchFamily="2" charset="-122"/>
                <a:cs typeface="+mn-cs"/>
                <a:sym typeface="+mn-lt"/>
              </a:rPr>
              <a:t>谢</a:t>
            </a:r>
            <a:endParaRPr lang="en-US" altLang="zh-CN" sz="8800" strike="noStrike" spc="-300" noProof="1">
              <a:gradFill>
                <a:gsLst>
                  <a:gs pos="100000">
                    <a:schemeClr val="accent1"/>
                  </a:gs>
                  <a:gs pos="61000">
                    <a:schemeClr val="accent1">
                      <a:lumMod val="90000"/>
                      <a:lumOff val="10000"/>
                    </a:schemeClr>
                  </a:gs>
                </a:gsLst>
                <a:lin ang="5400000" scaled="0"/>
              </a:gradFill>
              <a:effectLst/>
              <a:latin typeface="字魂110号-武林江湖体" pitchFamily="2" charset="-122"/>
              <a:ea typeface="字魂110号-武林江湖体" pitchFamily="2" charset="-122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  <p:tag name="RESOURCELIBID_ANIM" val="4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B232D"/>
      </a:accent1>
      <a:accent2>
        <a:srgbClr val="F6F0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C30F0F">
                <a:lumMod val="90000"/>
                <a:lumOff val="10000"/>
              </a:srgbClr>
            </a:gs>
            <a:gs pos="45000">
              <a:srgbClr val="C30F0F"/>
            </a:gs>
          </a:gsLst>
          <a:lin ang="5400000" scaled="1"/>
        </a:gradFill>
        <a:ln>
          <a:noFill/>
        </a:ln>
        <a:effectLst>
          <a:outerShdw blurRad="254000" dist="101600" dir="5400000" algn="ctr" rotWithShape="0">
            <a:srgbClr val="C30F0F">
              <a:alpha val="23000"/>
            </a:srgbClr>
          </a:outerShdw>
        </a:effectLst>
      </a:spPr>
      <a:bodyPr rtlCol="0" anchor="ctr"/>
      <a:lstStyle>
        <a:defPPr algn="ctr" fontAlgn="auto">
          <a:defRPr sz="4000" b="1" strike="noStrike" noProof="1" smtClean="0">
            <a:gradFill>
              <a:gsLst>
                <a:gs pos="0">
                  <a:srgbClr val="FEEFAC"/>
                </a:gs>
                <a:gs pos="45000">
                  <a:srgbClr val="E9BE61"/>
                </a:gs>
              </a:gsLst>
              <a:lin ang="5400000" scaled="1"/>
            </a:gradFill>
            <a:latin typeface="微软雅黑" panose="020B0503020204020204" charset="-122"/>
            <a:ea typeface="微软雅黑" panose="020B0503020204020204" charset="-122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B232D"/>
      </a:accent1>
      <a:accent2>
        <a:srgbClr val="F6F0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B232D"/>
    </a:accent1>
    <a:accent2>
      <a:srgbClr val="F6F000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554</Words>
  <Application>WPS 演示</Application>
  <PresentationFormat>自定义</PresentationFormat>
  <Paragraphs>49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1" baseType="lpstr">
      <vt:lpstr>Office 主题​​</vt:lpstr>
      <vt:lpstr>1_Office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艺品素材</dc:title>
  <dc:creator>小威演示;定制PPT-1987082626</dc:creator>
  <cp:lastModifiedBy>pc</cp:lastModifiedBy>
  <cp:revision>405</cp:revision>
  <dcterms:created xsi:type="dcterms:W3CDTF">2020-07-06T02:40:00Z</dcterms:created>
  <dcterms:modified xsi:type="dcterms:W3CDTF">2022-06-20T08:53:58Z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AE88CB33BBEF4F0F9506B3D3B3830101</vt:lpwstr>
  </property>
  <property fmtid="{D5CDD505-2E9C-101B-9397-08002B2CF9AE}" pid="3" name="KSOProductBuildVer">
    <vt:lpwstr>2052-11.1.0.10463</vt:lpwstr>
  </property>
</Properties>
</file>